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1" r:id="rId1"/>
  </p:sldMasterIdLst>
  <p:notesMasterIdLst>
    <p:notesMasterId r:id="rId9"/>
  </p:notesMasterIdLst>
  <p:handoutMasterIdLst>
    <p:handoutMasterId r:id="rId10"/>
  </p:handoutMasterIdLst>
  <p:sldIdLst>
    <p:sldId id="331" r:id="rId2"/>
    <p:sldId id="448" r:id="rId3"/>
    <p:sldId id="388" r:id="rId4"/>
    <p:sldId id="488" r:id="rId5"/>
    <p:sldId id="495" r:id="rId6"/>
    <p:sldId id="496" r:id="rId7"/>
    <p:sldId id="452" r:id="rId8"/>
  </p:sldIdLst>
  <p:sldSz cx="9144000" cy="6858000" type="screen4x3"/>
  <p:notesSz cx="6797675" cy="9926638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3200" kern="1200">
        <a:solidFill>
          <a:srgbClr val="800000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rgbClr val="800000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rgbClr val="800000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rgbClr val="800000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rgbClr val="8000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rgbClr val="8000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rgbClr val="8000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rgbClr val="8000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rgbClr val="800000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0070C0"/>
    <a:srgbClr val="000099"/>
    <a:srgbClr val="000066"/>
    <a:srgbClr val="F8F8F8"/>
    <a:srgbClr val="C0C0C0"/>
    <a:srgbClr val="5F5F5F"/>
    <a:srgbClr val="80808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225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endParaRPr lang="en-AU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endParaRPr lang="en-AU"/>
          </a:p>
        </p:txBody>
      </p:sp>
      <p:sp>
        <p:nvSpPr>
          <p:cNvPr id="1085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endParaRPr lang="en-AU"/>
          </a:p>
        </p:txBody>
      </p:sp>
      <p:sp>
        <p:nvSpPr>
          <p:cNvPr id="1085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fld id="{290C386F-D7C5-4900-90BF-07643249E092}" type="slidenum">
              <a:rPr lang="en-AU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6998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0937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69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9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69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D06FD9B-192B-4098-B561-56AA77B5311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425744-3272-415D-AB8E-34EE25E36A97}" type="slidenum">
              <a:rPr lang="en-US"/>
              <a:pPr/>
              <a:t>1</a:t>
            </a:fld>
            <a:endParaRPr lang="en-US"/>
          </a:p>
        </p:txBody>
      </p:sp>
      <p:sp>
        <p:nvSpPr>
          <p:cNvPr id="2560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8C2EBF-E13E-4FC7-8BB4-368EA77BD486}" type="slidenum">
              <a:rPr lang="en-US"/>
              <a:pPr/>
              <a:t>2</a:t>
            </a:fld>
            <a:endParaRPr lang="en-US"/>
          </a:p>
        </p:txBody>
      </p:sp>
      <p:sp>
        <p:nvSpPr>
          <p:cNvPr id="5672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7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B9D556-C39E-40A9-A606-E62941410B61}" type="slidenum">
              <a:rPr lang="en-US"/>
              <a:pPr/>
              <a:t>3</a:t>
            </a:fld>
            <a:endParaRPr lang="en-US"/>
          </a:p>
        </p:txBody>
      </p:sp>
      <p:sp>
        <p:nvSpPr>
          <p:cNvPr id="3921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2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2AC677-329F-47D4-B649-9E7196A3F7F4}" type="slidenum">
              <a:rPr lang="en-US"/>
              <a:pPr/>
              <a:t>4</a:t>
            </a:fld>
            <a:endParaRPr lang="en-US"/>
          </a:p>
        </p:txBody>
      </p:sp>
      <p:sp>
        <p:nvSpPr>
          <p:cNvPr id="5867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6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79B4FC3-D0AE-401B-B372-3BA03BA67340}" type="slidenum">
              <a:rPr lang="en-US"/>
              <a:pPr/>
              <a:t>5</a:t>
            </a:fld>
            <a:endParaRPr lang="en-US"/>
          </a:p>
        </p:txBody>
      </p:sp>
      <p:sp>
        <p:nvSpPr>
          <p:cNvPr id="6297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9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581A42-CF8E-4F81-98C9-6F8AD280A69F}" type="slidenum">
              <a:rPr lang="en-US"/>
              <a:pPr/>
              <a:t>6</a:t>
            </a:fld>
            <a:endParaRPr lang="en-US"/>
          </a:p>
        </p:txBody>
      </p:sp>
      <p:sp>
        <p:nvSpPr>
          <p:cNvPr id="6318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1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84884F-5A0C-4F4F-A31D-C5774F61952E}" type="slidenum">
              <a:rPr lang="en-US"/>
              <a:pPr/>
              <a:t>7</a:t>
            </a:fld>
            <a:endParaRPr lang="en-US"/>
          </a:p>
        </p:txBody>
      </p:sp>
      <p:sp>
        <p:nvSpPr>
          <p:cNvPr id="5652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5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347" name="Group 75"/>
          <p:cNvGrpSpPr>
            <a:grpSpLocks/>
          </p:cNvGrpSpPr>
          <p:nvPr/>
        </p:nvGrpSpPr>
        <p:grpSpPr bwMode="auto">
          <a:xfrm>
            <a:off x="-3175" y="0"/>
            <a:ext cx="9147175" cy="6867525"/>
            <a:chOff x="-2" y="0"/>
            <a:chExt cx="5762" cy="4326"/>
          </a:xfrm>
        </p:grpSpPr>
        <p:grpSp>
          <p:nvGrpSpPr>
            <p:cNvPr id="54343" name="Group 71"/>
            <p:cNvGrpSpPr>
              <a:grpSpLocks/>
            </p:cNvGrpSpPr>
            <p:nvPr userDrawn="1"/>
          </p:nvGrpSpPr>
          <p:grpSpPr bwMode="auto">
            <a:xfrm>
              <a:off x="-2" y="0"/>
              <a:ext cx="5712" cy="4326"/>
              <a:chOff x="-2" y="0"/>
              <a:chExt cx="5712" cy="4326"/>
            </a:xfrm>
          </p:grpSpPr>
          <p:sp>
            <p:nvSpPr>
              <p:cNvPr id="54275" name="Rectangle 3"/>
              <p:cNvSpPr>
                <a:spLocks noChangeArrowheads="1"/>
              </p:cNvSpPr>
              <p:nvPr/>
            </p:nvSpPr>
            <p:spPr bwMode="auto">
              <a:xfrm>
                <a:off x="-2" y="0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76" name="Rectangle 4"/>
              <p:cNvSpPr>
                <a:spLocks noChangeArrowheads="1"/>
              </p:cNvSpPr>
              <p:nvPr/>
            </p:nvSpPr>
            <p:spPr bwMode="auto">
              <a:xfrm>
                <a:off x="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77" name="Rectangle 5"/>
              <p:cNvSpPr>
                <a:spLocks noChangeArrowheads="1"/>
              </p:cNvSpPr>
              <p:nvPr/>
            </p:nvSpPr>
            <p:spPr bwMode="auto">
              <a:xfrm>
                <a:off x="1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78" name="Rectangle 6"/>
              <p:cNvSpPr>
                <a:spLocks noChangeArrowheads="1"/>
              </p:cNvSpPr>
              <p:nvPr/>
            </p:nvSpPr>
            <p:spPr bwMode="auto">
              <a:xfrm>
                <a:off x="2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79" name="Rectangle 7"/>
              <p:cNvSpPr>
                <a:spLocks noChangeArrowheads="1"/>
              </p:cNvSpPr>
              <p:nvPr/>
            </p:nvSpPr>
            <p:spPr bwMode="auto">
              <a:xfrm>
                <a:off x="3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80" name="Rectangle 8"/>
              <p:cNvSpPr>
                <a:spLocks noChangeArrowheads="1"/>
              </p:cNvSpPr>
              <p:nvPr/>
            </p:nvSpPr>
            <p:spPr bwMode="auto">
              <a:xfrm>
                <a:off x="4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81" name="Rectangle 9"/>
              <p:cNvSpPr>
                <a:spLocks noChangeArrowheads="1"/>
              </p:cNvSpPr>
              <p:nvPr/>
            </p:nvSpPr>
            <p:spPr bwMode="auto">
              <a:xfrm>
                <a:off x="5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82" name="Rectangle 10"/>
              <p:cNvSpPr>
                <a:spLocks noChangeArrowheads="1"/>
              </p:cNvSpPr>
              <p:nvPr/>
            </p:nvSpPr>
            <p:spPr bwMode="auto">
              <a:xfrm>
                <a:off x="6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83" name="Rectangle 11"/>
              <p:cNvSpPr>
                <a:spLocks noChangeArrowheads="1"/>
              </p:cNvSpPr>
              <p:nvPr/>
            </p:nvSpPr>
            <p:spPr bwMode="auto">
              <a:xfrm>
                <a:off x="7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84" name="Rectangle 12"/>
              <p:cNvSpPr>
                <a:spLocks noChangeArrowheads="1"/>
              </p:cNvSpPr>
              <p:nvPr/>
            </p:nvSpPr>
            <p:spPr bwMode="auto">
              <a:xfrm>
                <a:off x="8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85" name="Rectangle 13"/>
              <p:cNvSpPr>
                <a:spLocks noChangeArrowheads="1"/>
              </p:cNvSpPr>
              <p:nvPr/>
            </p:nvSpPr>
            <p:spPr bwMode="auto">
              <a:xfrm>
                <a:off x="95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86" name="Rectangle 14"/>
              <p:cNvSpPr>
                <a:spLocks noChangeArrowheads="1"/>
              </p:cNvSpPr>
              <p:nvPr/>
            </p:nvSpPr>
            <p:spPr bwMode="auto">
              <a:xfrm>
                <a:off x="105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87" name="Rectangle 15"/>
              <p:cNvSpPr>
                <a:spLocks noChangeArrowheads="1"/>
              </p:cNvSpPr>
              <p:nvPr/>
            </p:nvSpPr>
            <p:spPr bwMode="auto">
              <a:xfrm>
                <a:off x="115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88" name="Rectangle 16"/>
              <p:cNvSpPr>
                <a:spLocks noChangeArrowheads="1"/>
              </p:cNvSpPr>
              <p:nvPr/>
            </p:nvSpPr>
            <p:spPr bwMode="auto">
              <a:xfrm>
                <a:off x="124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89" name="Rectangle 17"/>
              <p:cNvSpPr>
                <a:spLocks noChangeArrowheads="1"/>
              </p:cNvSpPr>
              <p:nvPr/>
            </p:nvSpPr>
            <p:spPr bwMode="auto">
              <a:xfrm>
                <a:off x="134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90" name="Rectangle 18"/>
              <p:cNvSpPr>
                <a:spLocks noChangeArrowheads="1"/>
              </p:cNvSpPr>
              <p:nvPr/>
            </p:nvSpPr>
            <p:spPr bwMode="auto">
              <a:xfrm>
                <a:off x="143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91" name="Rectangle 19"/>
              <p:cNvSpPr>
                <a:spLocks noChangeArrowheads="1"/>
              </p:cNvSpPr>
              <p:nvPr/>
            </p:nvSpPr>
            <p:spPr bwMode="auto">
              <a:xfrm>
                <a:off x="153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92" name="Rectangle 20"/>
              <p:cNvSpPr>
                <a:spLocks noChangeArrowheads="1"/>
              </p:cNvSpPr>
              <p:nvPr/>
            </p:nvSpPr>
            <p:spPr bwMode="auto">
              <a:xfrm>
                <a:off x="163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93" name="Rectangle 21"/>
              <p:cNvSpPr>
                <a:spLocks noChangeArrowheads="1"/>
              </p:cNvSpPr>
              <p:nvPr/>
            </p:nvSpPr>
            <p:spPr bwMode="auto">
              <a:xfrm>
                <a:off x="172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94" name="Rectangle 22"/>
              <p:cNvSpPr>
                <a:spLocks noChangeArrowheads="1"/>
              </p:cNvSpPr>
              <p:nvPr/>
            </p:nvSpPr>
            <p:spPr bwMode="auto">
              <a:xfrm>
                <a:off x="182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95" name="Rectangle 23"/>
              <p:cNvSpPr>
                <a:spLocks noChangeArrowheads="1"/>
              </p:cNvSpPr>
              <p:nvPr/>
            </p:nvSpPr>
            <p:spPr bwMode="auto">
              <a:xfrm>
                <a:off x="191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96" name="Rectangle 24"/>
              <p:cNvSpPr>
                <a:spLocks noChangeArrowheads="1"/>
              </p:cNvSpPr>
              <p:nvPr/>
            </p:nvSpPr>
            <p:spPr bwMode="auto">
              <a:xfrm>
                <a:off x="201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97" name="Rectangle 25"/>
              <p:cNvSpPr>
                <a:spLocks noChangeArrowheads="1"/>
              </p:cNvSpPr>
              <p:nvPr/>
            </p:nvSpPr>
            <p:spPr bwMode="auto">
              <a:xfrm>
                <a:off x="211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98" name="Rectangle 26"/>
              <p:cNvSpPr>
                <a:spLocks noChangeArrowheads="1"/>
              </p:cNvSpPr>
              <p:nvPr/>
            </p:nvSpPr>
            <p:spPr bwMode="auto">
              <a:xfrm>
                <a:off x="220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299" name="Rectangle 27"/>
              <p:cNvSpPr>
                <a:spLocks noChangeArrowheads="1"/>
              </p:cNvSpPr>
              <p:nvPr/>
            </p:nvSpPr>
            <p:spPr bwMode="auto">
              <a:xfrm>
                <a:off x="230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00" name="Rectangle 28"/>
              <p:cNvSpPr>
                <a:spLocks noChangeArrowheads="1"/>
              </p:cNvSpPr>
              <p:nvPr/>
            </p:nvSpPr>
            <p:spPr bwMode="auto">
              <a:xfrm>
                <a:off x="239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01" name="Rectangle 29"/>
              <p:cNvSpPr>
                <a:spLocks noChangeArrowheads="1"/>
              </p:cNvSpPr>
              <p:nvPr/>
            </p:nvSpPr>
            <p:spPr bwMode="auto">
              <a:xfrm>
                <a:off x="24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02" name="Rectangle 30"/>
              <p:cNvSpPr>
                <a:spLocks noChangeArrowheads="1"/>
              </p:cNvSpPr>
              <p:nvPr/>
            </p:nvSpPr>
            <p:spPr bwMode="auto">
              <a:xfrm>
                <a:off x="25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03" name="Rectangle 31"/>
              <p:cNvSpPr>
                <a:spLocks noChangeArrowheads="1"/>
              </p:cNvSpPr>
              <p:nvPr/>
            </p:nvSpPr>
            <p:spPr bwMode="auto">
              <a:xfrm>
                <a:off x="26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04" name="Rectangle 32"/>
              <p:cNvSpPr>
                <a:spLocks noChangeArrowheads="1"/>
              </p:cNvSpPr>
              <p:nvPr/>
            </p:nvSpPr>
            <p:spPr bwMode="auto">
              <a:xfrm>
                <a:off x="27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05" name="Rectangle 33"/>
              <p:cNvSpPr>
                <a:spLocks noChangeArrowheads="1"/>
              </p:cNvSpPr>
              <p:nvPr/>
            </p:nvSpPr>
            <p:spPr bwMode="auto">
              <a:xfrm>
                <a:off x="28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06" name="Rectangle 34"/>
              <p:cNvSpPr>
                <a:spLocks noChangeArrowheads="1"/>
              </p:cNvSpPr>
              <p:nvPr/>
            </p:nvSpPr>
            <p:spPr bwMode="auto">
              <a:xfrm>
                <a:off x="29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07" name="Rectangle 35"/>
              <p:cNvSpPr>
                <a:spLocks noChangeArrowheads="1"/>
              </p:cNvSpPr>
              <p:nvPr/>
            </p:nvSpPr>
            <p:spPr bwMode="auto">
              <a:xfrm>
                <a:off x="30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08" name="Rectangle 36"/>
              <p:cNvSpPr>
                <a:spLocks noChangeArrowheads="1"/>
              </p:cNvSpPr>
              <p:nvPr/>
            </p:nvSpPr>
            <p:spPr bwMode="auto">
              <a:xfrm>
                <a:off x="31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09" name="Rectangle 37"/>
              <p:cNvSpPr>
                <a:spLocks noChangeArrowheads="1"/>
              </p:cNvSpPr>
              <p:nvPr/>
            </p:nvSpPr>
            <p:spPr bwMode="auto">
              <a:xfrm>
                <a:off x="32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10" name="Rectangle 38"/>
              <p:cNvSpPr>
                <a:spLocks noChangeArrowheads="1"/>
              </p:cNvSpPr>
              <p:nvPr/>
            </p:nvSpPr>
            <p:spPr bwMode="auto">
              <a:xfrm>
                <a:off x="335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11" name="Rectangle 39"/>
              <p:cNvSpPr>
                <a:spLocks noChangeArrowheads="1"/>
              </p:cNvSpPr>
              <p:nvPr/>
            </p:nvSpPr>
            <p:spPr bwMode="auto">
              <a:xfrm>
                <a:off x="345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12" name="Rectangle 40"/>
              <p:cNvSpPr>
                <a:spLocks noChangeArrowheads="1"/>
              </p:cNvSpPr>
              <p:nvPr/>
            </p:nvSpPr>
            <p:spPr bwMode="auto">
              <a:xfrm>
                <a:off x="355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13" name="Rectangle 41"/>
              <p:cNvSpPr>
                <a:spLocks noChangeArrowheads="1"/>
              </p:cNvSpPr>
              <p:nvPr/>
            </p:nvSpPr>
            <p:spPr bwMode="auto">
              <a:xfrm>
                <a:off x="364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14" name="Rectangle 42"/>
              <p:cNvSpPr>
                <a:spLocks noChangeArrowheads="1"/>
              </p:cNvSpPr>
              <p:nvPr/>
            </p:nvSpPr>
            <p:spPr bwMode="auto">
              <a:xfrm>
                <a:off x="374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15" name="Rectangle 43"/>
              <p:cNvSpPr>
                <a:spLocks noChangeArrowheads="1"/>
              </p:cNvSpPr>
              <p:nvPr/>
            </p:nvSpPr>
            <p:spPr bwMode="auto">
              <a:xfrm>
                <a:off x="383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16" name="Rectangle 44"/>
              <p:cNvSpPr>
                <a:spLocks noChangeArrowheads="1"/>
              </p:cNvSpPr>
              <p:nvPr/>
            </p:nvSpPr>
            <p:spPr bwMode="auto">
              <a:xfrm>
                <a:off x="393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17" name="Rectangle 45"/>
              <p:cNvSpPr>
                <a:spLocks noChangeArrowheads="1"/>
              </p:cNvSpPr>
              <p:nvPr/>
            </p:nvSpPr>
            <p:spPr bwMode="auto">
              <a:xfrm>
                <a:off x="403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18" name="Rectangle 46"/>
              <p:cNvSpPr>
                <a:spLocks noChangeArrowheads="1"/>
              </p:cNvSpPr>
              <p:nvPr/>
            </p:nvSpPr>
            <p:spPr bwMode="auto">
              <a:xfrm>
                <a:off x="412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19" name="Rectangle 47"/>
              <p:cNvSpPr>
                <a:spLocks noChangeArrowheads="1"/>
              </p:cNvSpPr>
              <p:nvPr/>
            </p:nvSpPr>
            <p:spPr bwMode="auto">
              <a:xfrm>
                <a:off x="422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20" name="Rectangle 48"/>
              <p:cNvSpPr>
                <a:spLocks noChangeArrowheads="1"/>
              </p:cNvSpPr>
              <p:nvPr/>
            </p:nvSpPr>
            <p:spPr bwMode="auto">
              <a:xfrm>
                <a:off x="431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21" name="Rectangle 49"/>
              <p:cNvSpPr>
                <a:spLocks noChangeArrowheads="1"/>
              </p:cNvSpPr>
              <p:nvPr/>
            </p:nvSpPr>
            <p:spPr bwMode="auto">
              <a:xfrm>
                <a:off x="441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22" name="Rectangle 50"/>
              <p:cNvSpPr>
                <a:spLocks noChangeArrowheads="1"/>
              </p:cNvSpPr>
              <p:nvPr/>
            </p:nvSpPr>
            <p:spPr bwMode="auto">
              <a:xfrm>
                <a:off x="451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23" name="Rectangle 51"/>
              <p:cNvSpPr>
                <a:spLocks noChangeArrowheads="1"/>
              </p:cNvSpPr>
              <p:nvPr/>
            </p:nvSpPr>
            <p:spPr bwMode="auto">
              <a:xfrm>
                <a:off x="460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24" name="Rectangle 52"/>
              <p:cNvSpPr>
                <a:spLocks noChangeArrowheads="1"/>
              </p:cNvSpPr>
              <p:nvPr/>
            </p:nvSpPr>
            <p:spPr bwMode="auto">
              <a:xfrm>
                <a:off x="470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25" name="Rectangle 53"/>
              <p:cNvSpPr>
                <a:spLocks noChangeArrowheads="1"/>
              </p:cNvSpPr>
              <p:nvPr/>
            </p:nvSpPr>
            <p:spPr bwMode="auto">
              <a:xfrm>
                <a:off x="479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26" name="Rectangle 54"/>
              <p:cNvSpPr>
                <a:spLocks noChangeArrowheads="1"/>
              </p:cNvSpPr>
              <p:nvPr/>
            </p:nvSpPr>
            <p:spPr bwMode="auto">
              <a:xfrm>
                <a:off x="48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27" name="Rectangle 55"/>
              <p:cNvSpPr>
                <a:spLocks noChangeArrowheads="1"/>
              </p:cNvSpPr>
              <p:nvPr/>
            </p:nvSpPr>
            <p:spPr bwMode="auto">
              <a:xfrm>
                <a:off x="49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28" name="Rectangle 56"/>
              <p:cNvSpPr>
                <a:spLocks noChangeArrowheads="1"/>
              </p:cNvSpPr>
              <p:nvPr/>
            </p:nvSpPr>
            <p:spPr bwMode="auto">
              <a:xfrm>
                <a:off x="50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29" name="Rectangle 57"/>
              <p:cNvSpPr>
                <a:spLocks noChangeArrowheads="1"/>
              </p:cNvSpPr>
              <p:nvPr/>
            </p:nvSpPr>
            <p:spPr bwMode="auto">
              <a:xfrm>
                <a:off x="51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30" name="Rectangle 58"/>
              <p:cNvSpPr>
                <a:spLocks noChangeArrowheads="1"/>
              </p:cNvSpPr>
              <p:nvPr/>
            </p:nvSpPr>
            <p:spPr bwMode="auto">
              <a:xfrm>
                <a:off x="52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31" name="Rectangle 59"/>
              <p:cNvSpPr>
                <a:spLocks noChangeArrowheads="1"/>
              </p:cNvSpPr>
              <p:nvPr/>
            </p:nvSpPr>
            <p:spPr bwMode="auto">
              <a:xfrm>
                <a:off x="53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32" name="Rectangle 60"/>
              <p:cNvSpPr>
                <a:spLocks noChangeArrowheads="1"/>
              </p:cNvSpPr>
              <p:nvPr/>
            </p:nvSpPr>
            <p:spPr bwMode="auto">
              <a:xfrm>
                <a:off x="54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33" name="Rectangle 61"/>
              <p:cNvSpPr>
                <a:spLocks noChangeArrowheads="1"/>
              </p:cNvSpPr>
              <p:nvPr/>
            </p:nvSpPr>
            <p:spPr bwMode="auto">
              <a:xfrm>
                <a:off x="55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  <p:sp>
            <p:nvSpPr>
              <p:cNvPr id="54334" name="Rectangle 62"/>
              <p:cNvSpPr>
                <a:spLocks noChangeArrowheads="1"/>
              </p:cNvSpPr>
              <p:nvPr/>
            </p:nvSpPr>
            <p:spPr bwMode="auto">
              <a:xfrm>
                <a:off x="56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AU"/>
              </a:p>
            </p:txBody>
          </p:sp>
        </p:grpSp>
        <p:sp>
          <p:nvSpPr>
            <p:cNvPr id="54335" name="Rectangle 63"/>
            <p:cNvSpPr>
              <a:spLocks noChangeArrowheads="1"/>
            </p:cNvSpPr>
            <p:nvPr userDrawn="1"/>
          </p:nvSpPr>
          <p:spPr bwMode="auto">
            <a:xfrm>
              <a:off x="429" y="0"/>
              <a:ext cx="5331" cy="432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54336" name="Rectangle 64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321"/>
            </a:xfrm>
            <a:prstGeom prst="rect">
              <a:avLst/>
            </a:prstGeom>
            <a:solidFill>
              <a:srgbClr val="0070C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AU"/>
            </a:p>
          </p:txBody>
        </p:sp>
      </p:grpSp>
      <p:sp>
        <p:nvSpPr>
          <p:cNvPr id="54337" name="Rectangle 65"/>
          <p:cNvSpPr>
            <a:spLocks noChangeArrowheads="1"/>
          </p:cNvSpPr>
          <p:nvPr/>
        </p:nvSpPr>
        <p:spPr bwMode="auto">
          <a:xfrm>
            <a:off x="3505200" y="2324100"/>
            <a:ext cx="4892675" cy="76200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GB" sz="2400">
              <a:solidFill>
                <a:schemeClr val="tx1"/>
              </a:solidFill>
              <a:latin typeface="Verdana" pitchFamily="34" charset="0"/>
            </a:endParaRPr>
          </a:p>
        </p:txBody>
      </p:sp>
      <p:sp>
        <p:nvSpPr>
          <p:cNvPr id="54338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779463" y="1949450"/>
            <a:ext cx="7678737" cy="579438"/>
          </a:xfrm>
        </p:spPr>
        <p:txBody>
          <a:bodyPr/>
          <a:lstStyle>
            <a:lvl1pPr algn="r">
              <a:defRPr/>
            </a:lvl1pPr>
          </a:lstStyle>
          <a:p>
            <a:r>
              <a:rPr lang="en-AU"/>
              <a:t>Click to edit Master title style</a:t>
            </a:r>
          </a:p>
        </p:txBody>
      </p:sp>
      <p:sp>
        <p:nvSpPr>
          <p:cNvPr id="54339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21138" y="2860675"/>
            <a:ext cx="4437062" cy="311467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AU"/>
              <a:t>Click to edit Master subtitle style</a:t>
            </a:r>
          </a:p>
        </p:txBody>
      </p:sp>
      <p:sp>
        <p:nvSpPr>
          <p:cNvPr id="54340" name="Rectangle 68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+mj-lt"/>
              </a:defRPr>
            </a:lvl1pPr>
          </a:lstStyle>
          <a:p>
            <a:endParaRPr lang="en-AU"/>
          </a:p>
        </p:txBody>
      </p:sp>
      <p:sp>
        <p:nvSpPr>
          <p:cNvPr id="54341" name="Rectangle 6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+mj-lt"/>
              </a:defRPr>
            </a:lvl1pPr>
          </a:lstStyle>
          <a:p>
            <a:endParaRPr lang="en-AU"/>
          </a:p>
        </p:txBody>
      </p:sp>
      <p:sp>
        <p:nvSpPr>
          <p:cNvPr id="54342" name="Rectangle 7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+mj-lt"/>
              </a:defRPr>
            </a:lvl1pPr>
          </a:lstStyle>
          <a:p>
            <a:fld id="{9E04EEBD-F049-449C-A224-70C507AA3BE2}" type="slidenum">
              <a:rPr lang="en-AU"/>
              <a:pPr/>
              <a:t>‹#›</a:t>
            </a:fld>
            <a:endParaRPr lang="en-AU"/>
          </a:p>
        </p:txBody>
      </p:sp>
      <p:pic>
        <p:nvPicPr>
          <p:cNvPr id="54350" name="Picture 78" descr="ei_logo_hires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14663" y="5508625"/>
            <a:ext cx="32416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8475" y="-153988"/>
            <a:ext cx="2174875" cy="62499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-153988"/>
            <a:ext cx="6372225" cy="62499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-153988"/>
            <a:ext cx="6191250" cy="106680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2813" y="1905000"/>
            <a:ext cx="8110537" cy="4191000"/>
          </a:xfrm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2813" y="1905000"/>
            <a:ext cx="39782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3488" y="1905000"/>
            <a:ext cx="3979862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13" name="Rectangle 65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-153988"/>
            <a:ext cx="6191250" cy="1066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AU" smtClean="0"/>
              <a:t>Click to edit Master title style</a:t>
            </a:r>
          </a:p>
        </p:txBody>
      </p:sp>
      <p:sp>
        <p:nvSpPr>
          <p:cNvPr id="53314" name="Rectangle 66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1905000"/>
            <a:ext cx="8110537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</p:txBody>
      </p:sp>
      <p:sp>
        <p:nvSpPr>
          <p:cNvPr id="53324" name="Line 76"/>
          <p:cNvSpPr>
            <a:spLocks noChangeShapeType="1"/>
          </p:cNvSpPr>
          <p:nvPr userDrawn="1"/>
        </p:nvSpPr>
        <p:spPr bwMode="auto">
          <a:xfrm>
            <a:off x="0" y="1141413"/>
            <a:ext cx="6516688" cy="0"/>
          </a:xfrm>
          <a:prstGeom prst="line">
            <a:avLst/>
          </a:prstGeom>
          <a:noFill/>
          <a:ln w="63500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AU"/>
          </a:p>
        </p:txBody>
      </p:sp>
      <p:pic>
        <p:nvPicPr>
          <p:cNvPr id="53325" name="Picture 77" descr="ei_logo_hires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810375" y="317500"/>
            <a:ext cx="2000250" cy="55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326" name="Rectangle 78"/>
          <p:cNvSpPr>
            <a:spLocks noChangeArrowheads="1"/>
          </p:cNvSpPr>
          <p:nvPr/>
        </p:nvSpPr>
        <p:spPr bwMode="auto">
          <a:xfrm>
            <a:off x="179388" y="6453188"/>
            <a:ext cx="2879725" cy="31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/>
            <a:r>
              <a:rPr lang="en-AU" sz="1400"/>
              <a:t>www.economicinsights.com.au</a:t>
            </a:r>
          </a:p>
        </p:txBody>
      </p:sp>
      <p:sp>
        <p:nvSpPr>
          <p:cNvPr id="53327" name="Rectangle 79"/>
          <p:cNvSpPr>
            <a:spLocks noChangeArrowheads="1"/>
          </p:cNvSpPr>
          <p:nvPr userDrawn="1"/>
        </p:nvSpPr>
        <p:spPr bwMode="auto">
          <a:xfrm>
            <a:off x="8113713" y="6473825"/>
            <a:ext cx="400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fld id="{907AB50C-8DF1-4383-B454-9A3B9029B232}" type="slidenum">
              <a:rPr lang="en-US" sz="1400"/>
              <a:pPr/>
              <a:t>‹#›</a:t>
            </a:fld>
            <a:endParaRPr lang="en-US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n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Ø"/>
        <a:defRPr sz="2000" b="1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j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j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j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j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j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j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j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0825" y="836613"/>
            <a:ext cx="8305800" cy="1066800"/>
          </a:xfrm>
        </p:spPr>
        <p:txBody>
          <a:bodyPr/>
          <a:lstStyle/>
          <a:p>
            <a:r>
              <a:rPr lang="en-US">
                <a:solidFill>
                  <a:srgbClr val="800000"/>
                </a:solidFill>
                <a:latin typeface="Arial" charset="0"/>
              </a:rPr>
              <a:t>Measuring DNSP Outputs for </a:t>
            </a:r>
            <a:br>
              <a:rPr lang="en-US">
                <a:solidFill>
                  <a:srgbClr val="800000"/>
                </a:solidFill>
                <a:latin typeface="Arial" charset="0"/>
              </a:rPr>
            </a:br>
            <a:r>
              <a:rPr lang="en-US">
                <a:solidFill>
                  <a:srgbClr val="800000"/>
                </a:solidFill>
                <a:latin typeface="Arial" charset="0"/>
              </a:rPr>
              <a:t> Economic Benchmarking</a:t>
            </a:r>
            <a:endParaRPr lang="en-AU">
              <a:solidFill>
                <a:srgbClr val="800000"/>
              </a:solidFill>
              <a:latin typeface="Arial" charset="0"/>
            </a:endParaRPr>
          </a:p>
        </p:txBody>
      </p:sp>
      <p:sp>
        <p:nvSpPr>
          <p:cNvPr id="254981" name="Rectangle 5"/>
          <p:cNvSpPr>
            <a:spLocks noChangeArrowheads="1"/>
          </p:cNvSpPr>
          <p:nvPr/>
        </p:nvSpPr>
        <p:spPr bwMode="auto">
          <a:xfrm>
            <a:off x="395288" y="2636838"/>
            <a:ext cx="8077200" cy="248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 eaLnBrk="0" hangingPunct="0"/>
            <a:endParaRPr lang="en-NZ" sz="2400" b="1" dirty="0">
              <a:solidFill>
                <a:schemeClr val="tx1"/>
              </a:solidFill>
            </a:endParaRPr>
          </a:p>
          <a:p>
            <a:pPr algn="r" eaLnBrk="0" hangingPunct="0"/>
            <a:r>
              <a:rPr lang="en-NZ" sz="2400" b="1" dirty="0">
                <a:solidFill>
                  <a:schemeClr val="tx1"/>
                </a:solidFill>
              </a:rPr>
              <a:t>AER Economic Benchmarking Workshop #4</a:t>
            </a:r>
          </a:p>
          <a:p>
            <a:pPr algn="r" eaLnBrk="0" hangingPunct="0"/>
            <a:endParaRPr lang="en-NZ" sz="2400" b="1" dirty="0">
              <a:solidFill>
                <a:schemeClr val="tx1"/>
              </a:solidFill>
            </a:endParaRPr>
          </a:p>
          <a:p>
            <a:pPr algn="r" eaLnBrk="0" hangingPunct="0"/>
            <a:r>
              <a:rPr lang="en-NZ" sz="2400" b="1" dirty="0">
                <a:solidFill>
                  <a:schemeClr val="tx1"/>
                </a:solidFill>
              </a:rPr>
              <a:t>30 April 2013</a:t>
            </a:r>
          </a:p>
          <a:p>
            <a:pPr algn="r" eaLnBrk="0" hangingPunct="0"/>
            <a:endParaRPr lang="en-NZ" sz="2400" b="1" dirty="0">
              <a:solidFill>
                <a:schemeClr val="tx1"/>
              </a:solidFill>
            </a:endParaRPr>
          </a:p>
          <a:p>
            <a:pPr algn="r" eaLnBrk="0" hangingPunct="0"/>
            <a:r>
              <a:rPr lang="en-NZ" sz="2400" b="1" dirty="0">
                <a:solidFill>
                  <a:schemeClr val="tx1"/>
                </a:solidFill>
              </a:rPr>
              <a:t>Denis Lawrence and John </a:t>
            </a:r>
            <a:r>
              <a:rPr lang="en-NZ" sz="2400" b="1" dirty="0" err="1">
                <a:solidFill>
                  <a:schemeClr val="tx1"/>
                </a:solidFill>
              </a:rPr>
              <a:t>Kain</a:t>
            </a:r>
            <a:endParaRPr lang="en-AU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57175"/>
            <a:ext cx="5400675" cy="579438"/>
          </a:xfrm>
        </p:spPr>
        <p:txBody>
          <a:bodyPr/>
          <a:lstStyle/>
          <a:p>
            <a:r>
              <a:rPr lang="en-US" b="0">
                <a:solidFill>
                  <a:srgbClr val="800000"/>
                </a:solidFill>
                <a:latin typeface="Arial" charset="0"/>
              </a:rPr>
              <a:t>Main Issue</a:t>
            </a:r>
            <a:r>
              <a:rPr lang="en-NZ" sz="2000" b="0"/>
              <a:t> </a:t>
            </a:r>
            <a:endParaRPr lang="en-US" sz="2000" b="0"/>
          </a:p>
        </p:txBody>
      </p:sp>
      <p:sp>
        <p:nvSpPr>
          <p:cNvPr id="483332" name="Rectangle 4"/>
          <p:cNvSpPr>
            <a:spLocks noChangeArrowheads="1"/>
          </p:cNvSpPr>
          <p:nvPr/>
        </p:nvSpPr>
        <p:spPr bwMode="auto">
          <a:xfrm>
            <a:off x="323850" y="1557338"/>
            <a:ext cx="8424863" cy="397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chemeClr val="folHlink"/>
              </a:buClr>
              <a:buSzPct val="75000"/>
            </a:pPr>
            <a:r>
              <a:rPr lang="en-AU" sz="2400" b="1">
                <a:solidFill>
                  <a:schemeClr val="tx1"/>
                </a:solidFill>
              </a:rPr>
              <a:t>Data requirements</a:t>
            </a:r>
          </a:p>
          <a:p>
            <a:pPr marL="457200" indent="-457200">
              <a:spcBef>
                <a:spcPct val="20000"/>
              </a:spcBef>
              <a:buClr>
                <a:schemeClr val="folHlink"/>
              </a:buClr>
              <a:buSzPct val="75000"/>
            </a:pPr>
            <a:endParaRPr lang="en-AU" sz="2400">
              <a:solidFill>
                <a:schemeClr val="tx1"/>
              </a:solidFill>
            </a:endParaRPr>
          </a:p>
          <a:p>
            <a:pPr marL="457200" indent="-45720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n"/>
            </a:pPr>
            <a:r>
              <a:rPr lang="en-AU" sz="2400">
                <a:solidFill>
                  <a:schemeClr val="tx1"/>
                </a:solidFill>
              </a:rPr>
              <a:t>Are there any variables missing from table 1 in section 3.2 that should be there?</a:t>
            </a:r>
          </a:p>
          <a:p>
            <a:pPr marL="457200" indent="-45720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n"/>
            </a:pPr>
            <a:r>
              <a:rPr lang="en-AU" sz="2400">
                <a:solidFill>
                  <a:schemeClr val="tx1"/>
                </a:solidFill>
              </a:rPr>
              <a:t>Are the definitions proposed appropriate for economic benchmarking?</a:t>
            </a:r>
          </a:p>
          <a:p>
            <a:pPr marL="457200" indent="-45720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n"/>
            </a:pPr>
            <a:r>
              <a:rPr lang="en-AU" sz="2400">
                <a:solidFill>
                  <a:schemeClr val="tx1"/>
                </a:solidFill>
              </a:rPr>
              <a:t>Should any of the definitions be altered to ensure consistency across DNSPs?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76238" y="255588"/>
            <a:ext cx="5867400" cy="579437"/>
          </a:xfrm>
        </p:spPr>
        <p:txBody>
          <a:bodyPr/>
          <a:lstStyle/>
          <a:p>
            <a:r>
              <a:rPr lang="en-US" b="0">
                <a:solidFill>
                  <a:srgbClr val="800000"/>
                </a:solidFill>
                <a:latin typeface="Arial" charset="0"/>
              </a:rPr>
              <a:t>Other Issues</a:t>
            </a:r>
            <a:endParaRPr lang="en-AU" b="0">
              <a:solidFill>
                <a:srgbClr val="800000"/>
              </a:solidFill>
              <a:latin typeface="Arial" charset="0"/>
            </a:endParaRPr>
          </a:p>
        </p:txBody>
      </p:sp>
      <p:sp>
        <p:nvSpPr>
          <p:cNvPr id="391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773238"/>
            <a:ext cx="7416800" cy="3671887"/>
          </a:xfrm>
        </p:spPr>
        <p:txBody>
          <a:bodyPr/>
          <a:lstStyle/>
          <a:p>
            <a:pPr>
              <a:buFontTx/>
              <a:buChar char="•"/>
            </a:pPr>
            <a:r>
              <a:rPr lang="en-AU" b="0"/>
              <a:t>Calculating output weights</a:t>
            </a:r>
            <a:r>
              <a:rPr lang="en-AU"/>
              <a:t> </a:t>
            </a:r>
            <a:endParaRPr lang="en-US" b="0"/>
          </a:p>
          <a:p>
            <a:pPr>
              <a:buFontTx/>
              <a:buChar char="•"/>
            </a:pPr>
            <a:r>
              <a:rPr lang="en-US" b="0"/>
              <a:t>Including reliability measures as outputs</a:t>
            </a:r>
          </a:p>
          <a:p>
            <a:pPr>
              <a:buFontTx/>
              <a:buChar char="•"/>
            </a:pPr>
            <a:r>
              <a:rPr lang="en-US" b="0"/>
              <a:t>Scope of services to include</a:t>
            </a:r>
            <a:r>
              <a:rPr lang="en-AU"/>
              <a:t> </a:t>
            </a:r>
            <a:endParaRPr lang="en-US" b="0"/>
          </a:p>
          <a:p>
            <a:pPr>
              <a:buFontTx/>
              <a:buChar char="•"/>
            </a:pPr>
            <a:r>
              <a:rPr lang="en-AU" b="0"/>
              <a:t>System capacity or peak demand? </a:t>
            </a:r>
          </a:p>
          <a:p>
            <a:pPr>
              <a:buFontTx/>
              <a:buChar char="•"/>
            </a:pPr>
            <a:r>
              <a:rPr lang="en-AU" b="0"/>
              <a:t>Which peak demand? </a:t>
            </a:r>
          </a:p>
          <a:p>
            <a:pPr>
              <a:buFontTx/>
              <a:buNone/>
            </a:pPr>
            <a:endParaRPr lang="en-US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731" name="Rectangle 3"/>
          <p:cNvSpPr>
            <a:spLocks noGrp="1" noChangeArrowheads="1"/>
          </p:cNvSpPr>
          <p:nvPr>
            <p:ph type="title"/>
          </p:nvPr>
        </p:nvSpPr>
        <p:spPr>
          <a:xfrm>
            <a:off x="323850" y="333375"/>
            <a:ext cx="6191250" cy="579438"/>
          </a:xfrm>
        </p:spPr>
        <p:txBody>
          <a:bodyPr/>
          <a:lstStyle/>
          <a:p>
            <a:r>
              <a:rPr lang="en-AU" b="0">
                <a:solidFill>
                  <a:srgbClr val="800000"/>
                </a:solidFill>
                <a:latin typeface="Arial" charset="0"/>
              </a:rPr>
              <a:t>Output Specification #1</a:t>
            </a:r>
          </a:p>
        </p:txBody>
      </p:sp>
      <p:graphicFrame>
        <p:nvGraphicFramePr>
          <p:cNvPr id="585801" name="Group 73"/>
          <p:cNvGraphicFramePr>
            <a:graphicFrameLocks noGrp="1"/>
          </p:cNvGraphicFramePr>
          <p:nvPr>
            <p:ph idx="1"/>
          </p:nvPr>
        </p:nvGraphicFramePr>
        <p:xfrm>
          <a:off x="250825" y="1773238"/>
          <a:ext cx="8642350" cy="2951163"/>
        </p:xfrm>
        <a:graphic>
          <a:graphicData uri="http://schemas.openxmlformats.org/drawingml/2006/table">
            <a:tbl>
              <a:tblPr/>
              <a:tblGrid>
                <a:gridCol w="2992438"/>
                <a:gridCol w="2686050"/>
                <a:gridCol w="2963862"/>
              </a:tblGrid>
              <a:tr h="4111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Quantity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Value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Price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Customers (No)</a:t>
                      </a:r>
                      <a:endParaRPr kumimoji="0" lang="en-A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System capacity (kVA*kms)</a:t>
                      </a:r>
                      <a:endParaRPr kumimoji="0" lang="en-A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Throughput (GWh)</a:t>
                      </a:r>
                      <a:endParaRPr kumimoji="0" lang="en-A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Interruptions (Customer mins)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Revenue * Cost share</a:t>
                      </a:r>
                      <a:endParaRPr kumimoji="0" lang="en-A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Revenue * Cost share</a:t>
                      </a:r>
                      <a:endParaRPr kumimoji="0" lang="en-A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Revenue * Cost share</a:t>
                      </a:r>
                      <a:endParaRPr kumimoji="0" lang="en-A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–1 * Customer mins * VCR per customer minute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Value / Customers</a:t>
                      </a:r>
                      <a:endParaRPr kumimoji="0" lang="en-A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Value / kVA*kms</a:t>
                      </a:r>
                      <a:endParaRPr kumimoji="0" lang="en-A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Value / GWh</a:t>
                      </a:r>
                      <a:endParaRPr kumimoji="0" lang="en-A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5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–1 * VCR per customer minute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73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333375"/>
            <a:ext cx="6191250" cy="579438"/>
          </a:xfrm>
        </p:spPr>
        <p:txBody>
          <a:bodyPr/>
          <a:lstStyle/>
          <a:p>
            <a:r>
              <a:rPr lang="en-AU" b="0">
                <a:solidFill>
                  <a:srgbClr val="800000"/>
                </a:solidFill>
                <a:latin typeface="Arial" charset="0"/>
              </a:rPr>
              <a:t>Output Specification #2</a:t>
            </a:r>
          </a:p>
        </p:txBody>
      </p:sp>
      <p:graphicFrame>
        <p:nvGraphicFramePr>
          <p:cNvPr id="628766" name="Group 30"/>
          <p:cNvGraphicFramePr>
            <a:graphicFrameLocks noGrp="1"/>
          </p:cNvGraphicFramePr>
          <p:nvPr>
            <p:ph idx="1"/>
          </p:nvPr>
        </p:nvGraphicFramePr>
        <p:xfrm>
          <a:off x="250825" y="1773238"/>
          <a:ext cx="8642350" cy="2951163"/>
        </p:xfrm>
        <a:graphic>
          <a:graphicData uri="http://schemas.openxmlformats.org/drawingml/2006/table">
            <a:tbl>
              <a:tblPr/>
              <a:tblGrid>
                <a:gridCol w="2992438"/>
                <a:gridCol w="2686050"/>
                <a:gridCol w="2963862"/>
              </a:tblGrid>
              <a:tr h="4111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Quantity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Value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Price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Customers (No)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Smoothed non–coincident peak demand (MVA)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Throughput (GWh)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Interruptions (Customer mins)</a:t>
                      </a:r>
                      <a:r>
                        <a:rPr kumimoji="0" lang="en-A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Revenue * Cost share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Revenue * Cost share</a:t>
                      </a:r>
                      <a:b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Revenue * Cost share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–1 * Customer mins * VCR per minute</a:t>
                      </a:r>
                      <a:r>
                        <a:rPr kumimoji="0" lang="en-A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Value / Customers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Value / MVA</a:t>
                      </a:r>
                      <a:b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Value / GWh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–1 * VCR per customer minute</a:t>
                      </a:r>
                      <a:r>
                        <a:rPr kumimoji="0" lang="en-A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078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333375"/>
            <a:ext cx="6191250" cy="579438"/>
          </a:xfrm>
        </p:spPr>
        <p:txBody>
          <a:bodyPr/>
          <a:lstStyle/>
          <a:p>
            <a:r>
              <a:rPr lang="en-AU" b="0">
                <a:solidFill>
                  <a:srgbClr val="800000"/>
                </a:solidFill>
                <a:latin typeface="Arial" charset="0"/>
              </a:rPr>
              <a:t>Output Specification #3</a:t>
            </a:r>
          </a:p>
        </p:txBody>
      </p:sp>
      <p:graphicFrame>
        <p:nvGraphicFramePr>
          <p:cNvPr id="630834" name="Group 50"/>
          <p:cNvGraphicFramePr>
            <a:graphicFrameLocks noGrp="1"/>
          </p:cNvGraphicFramePr>
          <p:nvPr>
            <p:ph idx="1"/>
          </p:nvPr>
        </p:nvGraphicFramePr>
        <p:xfrm>
          <a:off x="250825" y="1773238"/>
          <a:ext cx="8642350" cy="2951163"/>
        </p:xfrm>
        <a:graphic>
          <a:graphicData uri="http://schemas.openxmlformats.org/drawingml/2006/table">
            <a:tbl>
              <a:tblPr/>
              <a:tblGrid>
                <a:gridCol w="3241675"/>
                <a:gridCol w="2519363"/>
                <a:gridCol w="2881312"/>
              </a:tblGrid>
              <a:tr h="4111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Quantity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Value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Price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Residential Customers (No)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Commercial Customers (No)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Sml Industrial Cust’rs (No)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Lge Industrial Customers (No)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Interruptions (Customer mins)</a:t>
                      </a:r>
                      <a:r>
                        <a:rPr kumimoji="0" lang="en-A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Revenue * Cost share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Revenue * Cost share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Revenue * Cost share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Revenue * Cost share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–1 * Customer mins * VCR per customer minute</a:t>
                      </a:r>
                      <a:r>
                        <a:rPr kumimoji="0" lang="en-A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Value / Res Customers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Value / Comm Customers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Value / Sml Ind Cust’rs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Value / Lge Ind Cust’rs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–1 * VCR per customer minute</a:t>
                      </a:r>
                      <a:r>
                        <a:rPr kumimoji="0" lang="en-A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endParaRPr kumimoji="0" lang="en-GB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45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333375"/>
            <a:ext cx="6191250" cy="579438"/>
          </a:xfrm>
        </p:spPr>
        <p:txBody>
          <a:bodyPr/>
          <a:lstStyle/>
          <a:p>
            <a:r>
              <a:rPr lang="en-AU" b="0">
                <a:solidFill>
                  <a:srgbClr val="800000"/>
                </a:solidFill>
                <a:latin typeface="Arial" charset="0"/>
              </a:rPr>
              <a:t>Operating environment short list</a:t>
            </a:r>
          </a:p>
        </p:txBody>
      </p:sp>
      <p:graphicFrame>
        <p:nvGraphicFramePr>
          <p:cNvPr id="488590" name="Group 142"/>
          <p:cNvGraphicFramePr>
            <a:graphicFrameLocks noGrp="1"/>
          </p:cNvGraphicFramePr>
          <p:nvPr>
            <p:ph idx="1"/>
          </p:nvPr>
        </p:nvGraphicFramePr>
        <p:xfrm>
          <a:off x="274638" y="1403350"/>
          <a:ext cx="8689975" cy="4770786"/>
        </p:xfrm>
        <a:graphic>
          <a:graphicData uri="http://schemas.openxmlformats.org/drawingml/2006/table">
            <a:tbl>
              <a:tblPr/>
              <a:tblGrid>
                <a:gridCol w="2568575"/>
                <a:gridCol w="4968875"/>
                <a:gridCol w="1152525"/>
              </a:tblGrid>
              <a:tr h="1809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Variable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18000" marB="18000" horzOverflow="overflow">
                    <a:lnL cap="flat"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Definition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18000" marB="18000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Source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marL="90000" marR="90000" marT="18000" marB="18000" horzOverflow="overflow">
                    <a:lnL>
                      <a:noFill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Density factors</a:t>
                      </a:r>
                      <a:endParaRPr kumimoji="0" lang="en-A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000" marB="18000" horzOverflow="overflow">
                    <a:lnL cap="flat"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000" marB="18000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000" marB="18000" horzOverflow="overflow">
                    <a:lnL>
                      <a:noFill/>
                    </a:lnL>
                    <a:lnR cap="flat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0975" algn="l"/>
                        </a:tabLst>
                      </a:pPr>
                      <a:r>
                        <a:rPr kumimoji="0" lang="en-A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	Customer density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000" marB="1800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Customers/route kilometre of line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000" marB="180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RIN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000" marB="1800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0975" algn="l"/>
                        </a:tabLst>
                      </a:pPr>
                      <a:r>
                        <a:rPr kumimoji="0" lang="en-A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	Energy density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000" marB="1800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MWh/customer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000" marB="180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RIN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000" marB="1800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0975" algn="l"/>
                        </a:tabLst>
                      </a:pPr>
                      <a:r>
                        <a:rPr kumimoji="0" lang="en-A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	Demand density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000" marB="1800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kVA non–coincident peak demand (at zone substation level)/customer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000" marB="180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RIN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000" marB="1800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0975" algn="l"/>
                        </a:tabLst>
                      </a:pPr>
                      <a:r>
                        <a:rPr kumimoji="0" lang="en-A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Weather factors</a:t>
                      </a:r>
                      <a:endParaRPr kumimoji="0" lang="en-A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000" marB="1800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000" marB="180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000" marB="1800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0975" algn="l"/>
                        </a:tabLst>
                      </a:pPr>
                      <a:r>
                        <a:rPr kumimoji="0" lang="en-A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	Extreme heat days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000" marB="1800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Number of extreme cooling degree–days (above, say, 25° C)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000" marB="180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BoM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000" marB="1800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0975" algn="l"/>
                        </a:tabLst>
                      </a:pPr>
                      <a:r>
                        <a:rPr kumimoji="0" lang="en-A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	Extreme cold days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000" marB="1800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Number of extreme heating degree–days (below, say, 12° C)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000" marB="180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BoM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000" marB="1800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0975" algn="l"/>
                        </a:tabLst>
                      </a:pPr>
                      <a:r>
                        <a:rPr kumimoji="0" lang="en-A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	Extreme wind days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000" marB="1800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Number of days with peak wind gusts over, say, 90 km/hour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000" marB="180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BoM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000" marB="1800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0975" algn="l"/>
                        </a:tabLst>
                      </a:pPr>
                      <a:r>
                        <a:rPr kumimoji="0" lang="en-A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Terrain factors</a:t>
                      </a:r>
                      <a:endParaRPr kumimoji="0" lang="en-A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000" marB="1800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000" marB="180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000" marB="1800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0975" algn="l"/>
                        </a:tabLst>
                      </a:pPr>
                      <a:r>
                        <a:rPr kumimoji="0" lang="en-A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	Bushfire risk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000" marB="1800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Number of days over 50 per cent of service area subject to severe or higher bushfire danger rating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000" marB="180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BoM &amp; FAs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000" marB="1800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0975" algn="l"/>
                        </a:tabLst>
                      </a:pPr>
                      <a:r>
                        <a:rPr kumimoji="0" lang="en-A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	Rural proportion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000" marB="1800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Percentage of route line length classified as short rural or long rural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000" marB="180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RIN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000" marB="1800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0975" algn="l"/>
                        </a:tabLst>
                      </a:pPr>
                      <a:r>
                        <a:rPr kumimoji="0" lang="en-A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	Vegetation encroachment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000" marB="1800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Percentage of route line length requiring active vegetation management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000" marB="180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DNSPs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000" marB="1800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0975" algn="l"/>
                        </a:tabLst>
                      </a:pPr>
                      <a:r>
                        <a:rPr kumimoji="0" lang="en-A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Service area factors</a:t>
                      </a:r>
                      <a:endParaRPr kumimoji="0" lang="en-A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000" marB="1800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000" marB="180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000" marB="1800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80975" algn="l"/>
                        </a:tabLst>
                      </a:pPr>
                      <a:r>
                        <a:rPr kumimoji="0" lang="en-A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	Line length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000" marB="18000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Route length of lines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000" marB="1800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A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RIN</a:t>
                      </a:r>
                      <a:endParaRPr kumimoji="0" lang="en-A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18000" marB="18000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Cppt">
  <a:themeElements>
    <a:clrScheme name="">
      <a:dk1>
        <a:srgbClr val="000000"/>
      </a:dk1>
      <a:lt1>
        <a:srgbClr val="EAEAEA"/>
      </a:lt1>
      <a:dk2>
        <a:srgbClr val="003366"/>
      </a:dk2>
      <a:lt2>
        <a:srgbClr val="FFFFFF"/>
      </a:lt2>
      <a:accent1>
        <a:srgbClr val="FFFFFF"/>
      </a:accent1>
      <a:accent2>
        <a:srgbClr val="FFFFFF"/>
      </a:accent2>
      <a:accent3>
        <a:srgbClr val="F3F3F3"/>
      </a:accent3>
      <a:accent4>
        <a:srgbClr val="000000"/>
      </a:accent4>
      <a:accent5>
        <a:srgbClr val="FFFFFF"/>
      </a:accent5>
      <a:accent6>
        <a:srgbClr val="E7E7E7"/>
      </a:accent6>
      <a:hlink>
        <a:srgbClr val="079D7F"/>
      </a:hlink>
      <a:folHlink>
        <a:srgbClr val="000000"/>
      </a:folHlink>
    </a:clrScheme>
    <a:fontScheme name="CCppt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b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3200" b="0" i="0" u="none" strike="noStrike" cap="none" normalizeH="0" baseline="0" smtClean="0">
            <a:ln>
              <a:noFill/>
            </a:ln>
            <a:solidFill>
              <a:srgbClr val="80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b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3200" b="0" i="0" u="none" strike="noStrike" cap="none" normalizeH="0" baseline="0" smtClean="0">
            <a:ln>
              <a:noFill/>
            </a:ln>
            <a:solidFill>
              <a:srgbClr val="80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Cppt 1">
        <a:dk1>
          <a:srgbClr val="356677"/>
        </a:dk1>
        <a:lt1>
          <a:srgbClr val="FFFFFF"/>
        </a:lt1>
        <a:dk2>
          <a:srgbClr val="3E798E"/>
        </a:dk2>
        <a:lt2>
          <a:srgbClr val="FFFFCC"/>
        </a:lt2>
        <a:accent1>
          <a:srgbClr val="7FA0B1"/>
        </a:accent1>
        <a:accent2>
          <a:srgbClr val="3A7184"/>
        </a:accent2>
        <a:accent3>
          <a:srgbClr val="AFBEC6"/>
        </a:accent3>
        <a:accent4>
          <a:srgbClr val="DADADA"/>
        </a:accent4>
        <a:accent5>
          <a:srgbClr val="C0CDD5"/>
        </a:accent5>
        <a:accent6>
          <a:srgbClr val="346677"/>
        </a:accent6>
        <a:hlink>
          <a:srgbClr val="FFBF0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Cppt 2">
        <a:dk1>
          <a:srgbClr val="000000"/>
        </a:dk1>
        <a:lt1>
          <a:srgbClr val="EAEAEA"/>
        </a:lt1>
        <a:dk2>
          <a:srgbClr val="003366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336699"/>
        </a:hlink>
        <a:folHlink>
          <a:srgbClr val="9A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Cppt 3">
        <a:dk1>
          <a:srgbClr val="000000"/>
        </a:dk1>
        <a:lt1>
          <a:srgbClr val="EAEAEA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77777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Cppt 4">
        <a:dk1>
          <a:srgbClr val="492417"/>
        </a:dk1>
        <a:lt1>
          <a:srgbClr val="D4D5C3"/>
        </a:lt1>
        <a:dk2>
          <a:srgbClr val="6E4900"/>
        </a:dk2>
        <a:lt2>
          <a:srgbClr val="B9BA9C"/>
        </a:lt2>
        <a:accent1>
          <a:srgbClr val="DBD8CF"/>
        </a:accent1>
        <a:accent2>
          <a:srgbClr val="C7C8B0"/>
        </a:accent2>
        <a:accent3>
          <a:srgbClr val="E6E7DE"/>
        </a:accent3>
        <a:accent4>
          <a:srgbClr val="3D1D12"/>
        </a:accent4>
        <a:accent5>
          <a:srgbClr val="EAE9E4"/>
        </a:accent5>
        <a:accent6>
          <a:srgbClr val="B4B59F"/>
        </a:accent6>
        <a:hlink>
          <a:srgbClr val="CC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Cppt 5">
        <a:dk1>
          <a:srgbClr val="000000"/>
        </a:dk1>
        <a:lt1>
          <a:srgbClr val="EAEAEA"/>
        </a:lt1>
        <a:dk2>
          <a:srgbClr val="003366"/>
        </a:dk2>
        <a:lt2>
          <a:srgbClr val="FFFFFF"/>
        </a:lt2>
        <a:accent1>
          <a:srgbClr val="FFFFFF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E7E7E7"/>
        </a:accent6>
        <a:hlink>
          <a:srgbClr val="00B78A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H:\Personal Templates\CCppt.pot</Template>
  <TotalTime>0</TotalTime>
  <Words>409</Words>
  <Application>Microsoft Office PowerPoint</Application>
  <PresentationFormat>On-screen Show (4:3)</PresentationFormat>
  <Paragraphs>115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Verdana</vt:lpstr>
      <vt:lpstr>Wingdings</vt:lpstr>
      <vt:lpstr>Times New Roman</vt:lpstr>
      <vt:lpstr>CCppt</vt:lpstr>
      <vt:lpstr>Measuring DNSP Outputs for   Economic Benchmarking</vt:lpstr>
      <vt:lpstr>Main Issue </vt:lpstr>
      <vt:lpstr>Other Issues</vt:lpstr>
      <vt:lpstr>Output Specification #1</vt:lpstr>
      <vt:lpstr>Output Specification #2</vt:lpstr>
      <vt:lpstr>Output Specification #3</vt:lpstr>
      <vt:lpstr>Operating environment short list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Expenditure forecast assessment guideline</dc:title>
  <dc:creator/>
  <cp:lastModifiedBy/>
  <cp:revision>1</cp:revision>
  <dcterms:created xsi:type="dcterms:W3CDTF">2013-05-13T04:24:53Z</dcterms:created>
  <dcterms:modified xsi:type="dcterms:W3CDTF">2013-05-13T04:25:09Z</dcterms:modified>
</cp:coreProperties>
</file>